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3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/>
              <a:t>Gap analyses</a:t>
            </a:r>
            <a:r>
              <a:rPr lang="nb-NO" baseline="0"/>
              <a:t> - assistive devices</a:t>
            </a:r>
            <a:endParaRPr lang="nb-NO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Needed</c:v>
                </c:pt>
              </c:strCache>
            </c:strRef>
          </c:tx>
          <c:invertIfNegative val="0"/>
          <c:cat>
            <c:strRef>
              <c:f>Sheet1!$B$3:$C$11</c:f>
              <c:strCache>
                <c:ptCount val="9"/>
                <c:pt idx="0">
                  <c:v>Namibia</c:v>
                </c:pt>
                <c:pt idx="1">
                  <c:v>Zimbabwe 2003</c:v>
                </c:pt>
                <c:pt idx="2">
                  <c:v>Zimbabwe 2013</c:v>
                </c:pt>
                <c:pt idx="3">
                  <c:v>Malawi</c:v>
                </c:pt>
                <c:pt idx="4">
                  <c:v>Zambia</c:v>
                </c:pt>
                <c:pt idx="5">
                  <c:v>Mozambique</c:v>
                </c:pt>
                <c:pt idx="6">
                  <c:v>Swaziland</c:v>
                </c:pt>
                <c:pt idx="7">
                  <c:v>Lesotho</c:v>
                </c:pt>
                <c:pt idx="8">
                  <c:v>Botswana</c:v>
                </c:pt>
              </c:strCache>
            </c:strRef>
          </c:cat>
          <c:val>
            <c:numRef>
              <c:f>Sheet1!$D$3:$D$11</c:f>
              <c:numCache>
                <c:formatCode>0.00</c:formatCode>
                <c:ptCount val="9"/>
                <c:pt idx="0">
                  <c:v>67</c:v>
                </c:pt>
                <c:pt idx="1">
                  <c:v>56.6</c:v>
                </c:pt>
                <c:pt idx="2">
                  <c:v>38.200000000000003</c:v>
                </c:pt>
                <c:pt idx="3">
                  <c:v>62.9</c:v>
                </c:pt>
                <c:pt idx="4">
                  <c:v>58.4</c:v>
                </c:pt>
                <c:pt idx="5">
                  <c:v>63.5</c:v>
                </c:pt>
                <c:pt idx="6">
                  <c:v>60.4</c:v>
                </c:pt>
                <c:pt idx="7">
                  <c:v>52.1</c:v>
                </c:pt>
                <c:pt idx="8">
                  <c:v>59.2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Received</c:v>
                </c:pt>
              </c:strCache>
            </c:strRef>
          </c:tx>
          <c:invertIfNegative val="0"/>
          <c:cat>
            <c:strRef>
              <c:f>Sheet1!$B$3:$C$11</c:f>
              <c:strCache>
                <c:ptCount val="9"/>
                <c:pt idx="0">
                  <c:v>Namibia</c:v>
                </c:pt>
                <c:pt idx="1">
                  <c:v>Zimbabwe 2003</c:v>
                </c:pt>
                <c:pt idx="2">
                  <c:v>Zimbabwe 2013</c:v>
                </c:pt>
                <c:pt idx="3">
                  <c:v>Malawi</c:v>
                </c:pt>
                <c:pt idx="4">
                  <c:v>Zambia</c:v>
                </c:pt>
                <c:pt idx="5">
                  <c:v>Mozambique</c:v>
                </c:pt>
                <c:pt idx="6">
                  <c:v>Swaziland</c:v>
                </c:pt>
                <c:pt idx="7">
                  <c:v>Lesotho</c:v>
                </c:pt>
                <c:pt idx="8">
                  <c:v>Botswana</c:v>
                </c:pt>
              </c:strCache>
            </c:strRef>
          </c:cat>
          <c:val>
            <c:numRef>
              <c:f>Sheet1!$E$3:$E$11</c:f>
              <c:numCache>
                <c:formatCode>General</c:formatCode>
                <c:ptCount val="9"/>
                <c:pt idx="0">
                  <c:v>12.4</c:v>
                </c:pt>
                <c:pt idx="1">
                  <c:v>20.7</c:v>
                </c:pt>
                <c:pt idx="2">
                  <c:v>13.8</c:v>
                </c:pt>
                <c:pt idx="3">
                  <c:v>12.4</c:v>
                </c:pt>
                <c:pt idx="4">
                  <c:v>12</c:v>
                </c:pt>
                <c:pt idx="5">
                  <c:v>12</c:v>
                </c:pt>
                <c:pt idx="6">
                  <c:v>20.2</c:v>
                </c:pt>
                <c:pt idx="7">
                  <c:v>9.3000000000000007</c:v>
                </c:pt>
                <c:pt idx="8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3972720"/>
        <c:axId val="343973112"/>
      </c:barChart>
      <c:catAx>
        <c:axId val="343972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3973112"/>
        <c:crosses val="autoZero"/>
        <c:auto val="1"/>
        <c:lblAlgn val="ctr"/>
        <c:lblOffset val="100"/>
        <c:noMultiLvlLbl val="0"/>
      </c:catAx>
      <c:valAx>
        <c:axId val="3439731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nb-NO"/>
                  <a:t>Percentage of disabled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343972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/>
              <a:t>Use of assistive device by gender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Males</c:v>
                </c:pt>
              </c:strCache>
            </c:strRef>
          </c:tx>
          <c:invertIfNegative val="0"/>
          <c:cat>
            <c:strRef>
              <c:f>Sheet1!$B$3:$C$11</c:f>
              <c:strCache>
                <c:ptCount val="9"/>
                <c:pt idx="0">
                  <c:v>Namibia</c:v>
                </c:pt>
                <c:pt idx="1">
                  <c:v>Zimbabwe 2003</c:v>
                </c:pt>
                <c:pt idx="2">
                  <c:v>Zimbabwe 2013</c:v>
                </c:pt>
                <c:pt idx="3">
                  <c:v>Malawi</c:v>
                </c:pt>
                <c:pt idx="4">
                  <c:v>Zambia</c:v>
                </c:pt>
                <c:pt idx="5">
                  <c:v>Mozambique</c:v>
                </c:pt>
                <c:pt idx="6">
                  <c:v>Swaziland</c:v>
                </c:pt>
                <c:pt idx="7">
                  <c:v>Lesotho</c:v>
                </c:pt>
                <c:pt idx="8">
                  <c:v>Botswana</c:v>
                </c:pt>
              </c:strCache>
            </c:strRef>
          </c:cat>
          <c:val>
            <c:numRef>
              <c:f>Sheet1!$D$3:$D$11</c:f>
              <c:numCache>
                <c:formatCode>0.00</c:formatCode>
                <c:ptCount val="9"/>
                <c:pt idx="0">
                  <c:v>18.3</c:v>
                </c:pt>
                <c:pt idx="1">
                  <c:v>26.6</c:v>
                </c:pt>
                <c:pt idx="2">
                  <c:v>14.1</c:v>
                </c:pt>
                <c:pt idx="3">
                  <c:v>25.3</c:v>
                </c:pt>
                <c:pt idx="4">
                  <c:v>15.7</c:v>
                </c:pt>
                <c:pt idx="5">
                  <c:v>22.4</c:v>
                </c:pt>
                <c:pt idx="6">
                  <c:v>22.1</c:v>
                </c:pt>
                <c:pt idx="7">
                  <c:v>13.4</c:v>
                </c:pt>
                <c:pt idx="8">
                  <c:v>38.9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Females</c:v>
                </c:pt>
              </c:strCache>
            </c:strRef>
          </c:tx>
          <c:invertIfNegative val="0"/>
          <c:cat>
            <c:strRef>
              <c:f>Sheet1!$B$3:$C$11</c:f>
              <c:strCache>
                <c:ptCount val="9"/>
                <c:pt idx="0">
                  <c:v>Namibia</c:v>
                </c:pt>
                <c:pt idx="1">
                  <c:v>Zimbabwe 2003</c:v>
                </c:pt>
                <c:pt idx="2">
                  <c:v>Zimbabwe 2013</c:v>
                </c:pt>
                <c:pt idx="3">
                  <c:v>Malawi</c:v>
                </c:pt>
                <c:pt idx="4">
                  <c:v>Zambia</c:v>
                </c:pt>
                <c:pt idx="5">
                  <c:v>Mozambique</c:v>
                </c:pt>
                <c:pt idx="6">
                  <c:v>Swaziland</c:v>
                </c:pt>
                <c:pt idx="7">
                  <c:v>Lesotho</c:v>
                </c:pt>
                <c:pt idx="8">
                  <c:v>Botswana</c:v>
                </c:pt>
              </c:strCache>
            </c:strRef>
          </c:cat>
          <c:val>
            <c:numRef>
              <c:f>Sheet1!$E$3:$E$11</c:f>
              <c:numCache>
                <c:formatCode>General</c:formatCode>
                <c:ptCount val="9"/>
                <c:pt idx="0">
                  <c:v>17.100000000000001</c:v>
                </c:pt>
                <c:pt idx="1">
                  <c:v>25</c:v>
                </c:pt>
                <c:pt idx="2">
                  <c:v>14.4</c:v>
                </c:pt>
                <c:pt idx="3">
                  <c:v>14.1</c:v>
                </c:pt>
                <c:pt idx="4">
                  <c:v>11.9</c:v>
                </c:pt>
                <c:pt idx="5">
                  <c:v>14.2</c:v>
                </c:pt>
                <c:pt idx="6">
                  <c:v>20.7</c:v>
                </c:pt>
                <c:pt idx="7">
                  <c:v>13.9</c:v>
                </c:pt>
                <c:pt idx="8">
                  <c:v>33.5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216160"/>
        <c:axId val="399215376"/>
      </c:barChart>
      <c:catAx>
        <c:axId val="399216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99215376"/>
        <c:crosses val="autoZero"/>
        <c:auto val="1"/>
        <c:lblAlgn val="ctr"/>
        <c:lblOffset val="100"/>
        <c:noMultiLvlLbl val="0"/>
      </c:catAx>
      <c:valAx>
        <c:axId val="399215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nb-NO"/>
                  <a:t>Percentage of disabled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399216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/>
              <a:t>Access to primary education             (=&gt; 5 years)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Sheet1!$G$7</c:f>
              <c:strCache>
                <c:ptCount val="1"/>
                <c:pt idx="0">
                  <c:v>Disabled</c:v>
                </c:pt>
              </c:strCache>
            </c:strRef>
          </c:tx>
          <c:invertIfNegative val="0"/>
          <c:cat>
            <c:strRef>
              <c:f>Sheet1!$F$8:$F$16</c:f>
              <c:strCache>
                <c:ptCount val="9"/>
                <c:pt idx="0">
                  <c:v>Zimbabwe</c:v>
                </c:pt>
                <c:pt idx="1">
                  <c:v>Namibia</c:v>
                </c:pt>
                <c:pt idx="2">
                  <c:v>Zambia</c:v>
                </c:pt>
                <c:pt idx="3">
                  <c:v>Malawi</c:v>
                </c:pt>
                <c:pt idx="4">
                  <c:v>Mozambique</c:v>
                </c:pt>
                <c:pt idx="5">
                  <c:v>Swaziland</c:v>
                </c:pt>
                <c:pt idx="6">
                  <c:v>Lesotho</c:v>
                </c:pt>
                <c:pt idx="7">
                  <c:v>Botswana</c:v>
                </c:pt>
                <c:pt idx="8">
                  <c:v>Nepal</c:v>
                </c:pt>
              </c:strCache>
            </c:strRef>
          </c:cat>
          <c:val>
            <c:numRef>
              <c:f>Sheet1!$G$8:$G$16</c:f>
              <c:numCache>
                <c:formatCode>General</c:formatCode>
                <c:ptCount val="9"/>
                <c:pt idx="0" formatCode="0.00">
                  <c:v>72.099999999999994</c:v>
                </c:pt>
                <c:pt idx="1">
                  <c:v>61.4</c:v>
                </c:pt>
                <c:pt idx="2">
                  <c:v>76.099999999999994</c:v>
                </c:pt>
                <c:pt idx="3">
                  <c:v>65.2</c:v>
                </c:pt>
                <c:pt idx="4">
                  <c:v>62</c:v>
                </c:pt>
                <c:pt idx="5">
                  <c:v>46.2</c:v>
                </c:pt>
                <c:pt idx="6">
                  <c:v>71.599999999999994</c:v>
                </c:pt>
                <c:pt idx="7">
                  <c:v>59.5</c:v>
                </c:pt>
                <c:pt idx="8">
                  <c:v>37.4</c:v>
                </c:pt>
              </c:numCache>
            </c:numRef>
          </c:val>
        </c:ser>
        <c:ser>
          <c:idx val="1"/>
          <c:order val="1"/>
          <c:tx>
            <c:strRef>
              <c:f>Sheet1!$H$7</c:f>
              <c:strCache>
                <c:ptCount val="1"/>
                <c:pt idx="0">
                  <c:v>Non-disabled</c:v>
                </c:pt>
              </c:strCache>
            </c:strRef>
          </c:tx>
          <c:invertIfNegative val="0"/>
          <c:cat>
            <c:strRef>
              <c:f>Sheet1!$F$8:$F$16</c:f>
              <c:strCache>
                <c:ptCount val="9"/>
                <c:pt idx="0">
                  <c:v>Zimbabwe</c:v>
                </c:pt>
                <c:pt idx="1">
                  <c:v>Namibia</c:v>
                </c:pt>
                <c:pt idx="2">
                  <c:v>Zambia</c:v>
                </c:pt>
                <c:pt idx="3">
                  <c:v>Malawi</c:v>
                </c:pt>
                <c:pt idx="4">
                  <c:v>Mozambique</c:v>
                </c:pt>
                <c:pt idx="5">
                  <c:v>Swaziland</c:v>
                </c:pt>
                <c:pt idx="6">
                  <c:v>Lesotho</c:v>
                </c:pt>
                <c:pt idx="7">
                  <c:v>Botswana</c:v>
                </c:pt>
                <c:pt idx="8">
                  <c:v>Nepal</c:v>
                </c:pt>
              </c:strCache>
            </c:strRef>
          </c:cat>
          <c:val>
            <c:numRef>
              <c:f>Sheet1!$H$8:$H$16</c:f>
              <c:numCache>
                <c:formatCode>General</c:formatCode>
                <c:ptCount val="9"/>
                <c:pt idx="0" formatCode="0.00">
                  <c:v>89.9</c:v>
                </c:pt>
                <c:pt idx="1">
                  <c:v>83.8</c:v>
                </c:pt>
                <c:pt idx="2">
                  <c:v>91.2</c:v>
                </c:pt>
                <c:pt idx="3">
                  <c:v>82.3</c:v>
                </c:pt>
                <c:pt idx="4">
                  <c:v>72.599999999999994</c:v>
                </c:pt>
                <c:pt idx="5">
                  <c:v>57.9</c:v>
                </c:pt>
                <c:pt idx="6">
                  <c:v>90</c:v>
                </c:pt>
                <c:pt idx="7">
                  <c:v>88.3</c:v>
                </c:pt>
                <c:pt idx="8">
                  <c:v>51.7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394848"/>
        <c:axId val="453395240"/>
      </c:barChart>
      <c:catAx>
        <c:axId val="453394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3395240"/>
        <c:crosses val="autoZero"/>
        <c:auto val="1"/>
        <c:lblAlgn val="ctr"/>
        <c:lblOffset val="100"/>
        <c:noMultiLvlLbl val="0"/>
      </c:catAx>
      <c:valAx>
        <c:axId val="4533952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nb-NO"/>
                  <a:t>Percentage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453394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F93B3-5C1A-4AAD-B554-182F8FCD1933}" type="datetimeFigureOut">
              <a:rPr lang="en-GB" smtClean="0"/>
              <a:pPr/>
              <a:t>10/05/2017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1CE42-5223-40D2-8284-4175DEA6BEF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8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91F8F-B9DB-4E8D-9371-61C7A1CD71D5}" type="datetimeFigureOut">
              <a:rPr lang="nb-NO" smtClean="0"/>
              <a:pPr/>
              <a:t>10.05.2017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2661B-6323-413B-8910-E3C5229A9D6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691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7575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7575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7575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7575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 smtClean="0"/>
              <a:t>2002-01-09  Design uten grenser   </a:t>
            </a:r>
            <a:fld id="{C9EB34CD-9F44-46E3-BDA1-CD5B765BF17F}" type="slidenum">
              <a:rPr lang="en-US" sz="900" smtClean="0"/>
              <a:pPr/>
              <a:t>2</a:t>
            </a:fld>
            <a:endParaRPr lang="en-US" sz="9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3931638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60000" y="1559072"/>
            <a:ext cx="3286148" cy="288000"/>
          </a:xfrm>
        </p:spPr>
        <p:txBody>
          <a:bodyPr wrap="square" lIns="0" bIns="0" anchor="b" anchorCtr="0">
            <a:noAutofit/>
          </a:bodyPr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2708920"/>
            <a:ext cx="8443101" cy="2808312"/>
          </a:xfrm>
        </p:spPr>
        <p:txBody>
          <a:bodyPr lIns="0" tIns="0" rIns="0" bIns="0">
            <a:noAutofit/>
          </a:bodyPr>
          <a:lstStyle>
            <a:lvl1pPr>
              <a:buFont typeface="Arial" pitchFamily="34" charset="0"/>
              <a:buNone/>
              <a:defRPr sz="18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342000" y="1908000"/>
            <a:ext cx="8460000" cy="553998"/>
          </a:xfrm>
        </p:spPr>
        <p:txBody>
          <a:bodyPr wrap="square" lIns="0" tIns="0" rIns="0" bIns="0" numCol="1" spcCol="0" anchor="t" anchorCtr="0">
            <a:noAutofit/>
          </a:bodyPr>
          <a:lstStyle>
            <a:lvl1pPr marL="0" indent="0">
              <a:buNone/>
              <a:defRPr sz="3600" spc="0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8484868-B004-444B-9442-3BB732BB51C4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DDA0-D09F-4D46-B3CA-7F13899CC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39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4EE10-97F6-4CA9-B418-CC1093A66F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06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Vertical Graph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57158" y="1916832"/>
            <a:ext cx="8429683" cy="4155374"/>
          </a:xfrm>
        </p:spPr>
        <p:txBody>
          <a:bodyPr lIns="0">
            <a:noAutofit/>
          </a:bodyPr>
          <a:lstStyle>
            <a:lvl1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1pPr>
            <a:lvl2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2pPr>
            <a:lvl3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3pPr>
            <a:lvl4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4pPr>
            <a:lvl5pPr>
              <a:buClr>
                <a:schemeClr val="accent2"/>
              </a:buClr>
              <a:buFont typeface="Arial" pitchFamily="34" charset="0"/>
              <a:buChar char="•"/>
              <a:defRPr sz="1800" i="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357158" y="1142984"/>
            <a:ext cx="8429684" cy="64294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rgbClr val="00447C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57158" y="1142984"/>
            <a:ext cx="8429684" cy="64294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rgbClr val="00447C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356400" y="1916832"/>
            <a:ext cx="8431200" cy="4104456"/>
          </a:xfrm>
        </p:spPr>
        <p:txBody>
          <a:bodyPr lIns="0"/>
          <a:lstStyle>
            <a:lvl1pPr>
              <a:buFont typeface="Arial" pitchFamily="34" charset="0"/>
              <a:buNone/>
              <a:defRPr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Comme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57158" y="785794"/>
            <a:ext cx="4071966" cy="3857652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4714876" y="785794"/>
            <a:ext cx="4071966" cy="3857652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356400" y="4797152"/>
            <a:ext cx="4071584" cy="1296144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4716016" y="4797152"/>
            <a:ext cx="4071584" cy="1296144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57159" y="785794"/>
            <a:ext cx="4071966" cy="428628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4714876" y="764704"/>
            <a:ext cx="4071966" cy="1071570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4716462" y="1988840"/>
            <a:ext cx="4071600" cy="309634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356400" y="5229200"/>
            <a:ext cx="4071584" cy="864096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4716016" y="764704"/>
            <a:ext cx="4071966" cy="428628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356018" y="764704"/>
            <a:ext cx="4071966" cy="1071570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23"/>
          </p:nvPr>
        </p:nvSpPr>
        <p:spPr>
          <a:xfrm>
            <a:off x="356384" y="1988840"/>
            <a:ext cx="4071600" cy="309634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4716016" y="5229200"/>
            <a:ext cx="4071584" cy="792088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57158" y="1580199"/>
            <a:ext cx="2714644" cy="242030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6072198" y="1580178"/>
            <a:ext cx="2714617" cy="2420326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5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357158" y="428604"/>
            <a:ext cx="8429684" cy="100013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24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3214678" y="1571612"/>
            <a:ext cx="2714644" cy="2433452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356400" y="4149080"/>
            <a:ext cx="2703432" cy="1872208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9" hasCustomPrompt="1"/>
          </p:nvPr>
        </p:nvSpPr>
        <p:spPr>
          <a:xfrm>
            <a:off x="3214800" y="4149080"/>
            <a:ext cx="2703432" cy="1872208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30" hasCustomPrompt="1"/>
          </p:nvPr>
        </p:nvSpPr>
        <p:spPr>
          <a:xfrm>
            <a:off x="6084168" y="4149080"/>
            <a:ext cx="2703432" cy="1872208"/>
          </a:xfrm>
        </p:spPr>
        <p:txBody>
          <a:bodyPr lIns="0">
            <a:normAutofit/>
          </a:bodyPr>
          <a:lstStyle>
            <a:lvl1pPr>
              <a:buFont typeface="Arial" pitchFamily="34" charset="0"/>
              <a:buNone/>
              <a:defRPr sz="1400">
                <a:solidFill>
                  <a:schemeClr val="accent3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en-GB" noProof="0" smtClean="0"/>
              <a:t>Click to insert text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TEF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NTEFLogo_blå_metafil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357290" y="2089579"/>
            <a:ext cx="6072230" cy="126798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214414" y="3578370"/>
            <a:ext cx="707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00" noProof="0" smtClean="0">
                <a:solidFill>
                  <a:srgbClr val="00447C"/>
                </a:solidFill>
              </a:rPr>
              <a:t>Technology for a better society</a:t>
            </a:r>
            <a:endParaRPr lang="en-GB" sz="4100" noProof="0">
              <a:solidFill>
                <a:srgbClr val="00447C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Picture and Text">
    <p:bg>
      <p:bgPr>
        <a:solidFill>
          <a:srgbClr val="140F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140F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12" name="Picture 11" descr="SINTEFLogo_hvit_metafil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7158" y="6390000"/>
            <a:ext cx="1357200" cy="283322"/>
          </a:xfrm>
          <a:prstGeom prst="rect">
            <a:avLst/>
          </a:prstGeom>
        </p:spPr>
      </p:pic>
      <p:sp>
        <p:nvSpPr>
          <p:cNvPr id="13" name="Media Placeholder 12"/>
          <p:cNvSpPr>
            <a:spLocks noGrp="1"/>
          </p:cNvSpPr>
          <p:nvPr>
            <p:ph type="media" sz="quarter" idx="21"/>
          </p:nvPr>
        </p:nvSpPr>
        <p:spPr>
          <a:xfrm>
            <a:off x="357158" y="1071546"/>
            <a:ext cx="8429684" cy="4286280"/>
          </a:xfrm>
        </p:spPr>
        <p:txBody>
          <a:bodyPr/>
          <a:lstStyle/>
          <a:p>
            <a:r>
              <a:rPr lang="en-US" noProof="0" smtClean="0"/>
              <a:t>Click icon to add media</a:t>
            </a:r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357158" y="285728"/>
            <a:ext cx="8429684" cy="571504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25" hasCustomPrompt="1"/>
          </p:nvPr>
        </p:nvSpPr>
        <p:spPr>
          <a:xfrm>
            <a:off x="357158" y="5500702"/>
            <a:ext cx="8429684" cy="642942"/>
          </a:xfrm>
        </p:spPr>
        <p:txBody>
          <a:bodyPr wrap="square" lIns="0" tIns="46800" anchor="t" anchorCtr="0">
            <a:no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insert text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5" name="SlideMasterBlackFooterBox"/>
          <p:cNvSpPr txBox="1"/>
          <p:nvPr userDrawn="1"/>
        </p:nvSpPr>
        <p:spPr>
          <a:xfrm>
            <a:off x="4428000" y="635400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noProof="0" dirty="0" smtClean="0">
                <a:solidFill>
                  <a:schemeClr val="bg1"/>
                </a:solidFill>
              </a:rPr>
              <a:t>SINTEF Technology and Society</a:t>
            </a:r>
            <a:endParaRPr lang="en-GB" sz="1600" b="1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15058"/>
            <a:ext cx="9144000" cy="642942"/>
          </a:xfrm>
          <a:prstGeom prst="rect">
            <a:avLst/>
          </a:prstGeom>
          <a:solidFill>
            <a:srgbClr val="082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600201"/>
            <a:ext cx="8429684" cy="447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9652" y="6415200"/>
            <a:ext cx="514296" cy="285752"/>
          </a:xfrm>
          <a:prstGeom prst="rect">
            <a:avLst/>
          </a:prstGeom>
        </p:spPr>
        <p:txBody>
          <a:bodyPr vert="horz" lIns="91440" tIns="3600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7A9B3F3-0CDD-4032-910D-70E772557002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3" name="Picture 12" descr="SINTEFLogo_hvit_metafil.em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56400" y="6390000"/>
            <a:ext cx="1357200" cy="283322"/>
          </a:xfrm>
          <a:prstGeom prst="rect">
            <a:avLst/>
          </a:prstGeom>
        </p:spPr>
      </p:pic>
      <p:sp>
        <p:nvSpPr>
          <p:cNvPr id="12" name="SlideMasterFooterBox"/>
          <p:cNvSpPr txBox="1"/>
          <p:nvPr/>
        </p:nvSpPr>
        <p:spPr>
          <a:xfrm>
            <a:off x="4428000" y="635400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noProof="0" dirty="0" smtClean="0">
                <a:solidFill>
                  <a:schemeClr val="bg1"/>
                </a:solidFill>
              </a:rPr>
              <a:t>SINTEF Technology and Society</a:t>
            </a:r>
            <a:endParaRPr lang="en-GB" sz="1600" b="1" noProof="0" dirty="0">
              <a:solidFill>
                <a:schemeClr val="bg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1" r:id="rId3"/>
    <p:sldLayoutId id="2147483666" r:id="rId4"/>
    <p:sldLayoutId id="2147483667" r:id="rId5"/>
    <p:sldLayoutId id="2147483671" r:id="rId6"/>
    <p:sldLayoutId id="2147483668" r:id="rId7"/>
    <p:sldLayoutId id="2147483670" r:id="rId8"/>
    <p:sldLayoutId id="2147483669" r:id="rId9"/>
    <p:sldLayoutId id="2147483672" r:id="rId10"/>
    <p:sldLayoutId id="214748367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3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16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12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ntef.n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jpeg"/><Relationship Id="rId4" Type="http://schemas.openxmlformats.org/officeDocument/2006/relationships/hyperlink" Target="mailto:arne.h.eide@sintef.n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360000" y="908720"/>
            <a:ext cx="3286148" cy="288000"/>
          </a:xfrm>
        </p:spPr>
        <p:txBody>
          <a:bodyPr/>
          <a:lstStyle/>
          <a:p>
            <a:r>
              <a:rPr lang="en-GB" dirty="0" smtClean="0"/>
              <a:t>ILO HQ Geneva, May 10</a:t>
            </a:r>
            <a:r>
              <a:rPr lang="en-GB" baseline="30000" dirty="0" smtClean="0"/>
              <a:t>th</a:t>
            </a:r>
            <a:r>
              <a:rPr lang="en-GB" dirty="0" smtClean="0"/>
              <a:t> 2017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1</a:t>
            </a:fld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US" sz="2000" b="1" dirty="0" smtClean="0"/>
              <a:t>      Expert </a:t>
            </a:r>
            <a:r>
              <a:rPr lang="en-US" sz="2000" b="1" dirty="0"/>
              <a:t>Meeting on Monitoring and Evaluation for </a:t>
            </a:r>
            <a:r>
              <a:rPr lang="en-US" sz="2000" b="1" dirty="0" smtClean="0"/>
              <a:t>Disability-inclusive Development </a:t>
            </a:r>
          </a:p>
          <a:p>
            <a:endParaRPr lang="en-GB" dirty="0" smtClean="0"/>
          </a:p>
          <a:p>
            <a:r>
              <a:rPr lang="en-GB" dirty="0" smtClean="0"/>
              <a:t>Arne H Eide</a:t>
            </a:r>
          </a:p>
          <a:p>
            <a:r>
              <a:rPr lang="en-GB" dirty="0" smtClean="0"/>
              <a:t>Chief Scientist</a:t>
            </a:r>
          </a:p>
          <a:p>
            <a:r>
              <a:rPr lang="en-GB" dirty="0" smtClean="0"/>
              <a:t>SINTEF Technology and Society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0"/>
          </p:nvPr>
        </p:nvSpPr>
        <p:spPr>
          <a:xfrm>
            <a:off x="343101" y="1266608"/>
            <a:ext cx="8460000" cy="1154279"/>
          </a:xfrm>
        </p:spPr>
        <p:txBody>
          <a:bodyPr/>
          <a:lstStyle/>
          <a:p>
            <a:r>
              <a:rPr lang="en-GB" dirty="0" smtClean="0"/>
              <a:t>Living conditions among persons with disabilities in low-income contexts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/>
              <a:t>2008-01-01</a:t>
            </a:r>
            <a:endParaRPr lang="en-US" sz="1000" b="1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233364"/>
            <a:ext cx="8440739" cy="769937"/>
          </a:xfrm>
        </p:spPr>
        <p:txBody>
          <a:bodyPr/>
          <a:lstStyle/>
          <a:p>
            <a:r>
              <a:rPr lang="en-GB" sz="2400" b="1" dirty="0" smtClean="0">
                <a:solidFill>
                  <a:srgbClr val="004A82"/>
                </a:solidFill>
              </a:rPr>
              <a:t>Studies on living conditions among people with disabilities</a:t>
            </a:r>
            <a:endParaRPr lang="en-GB" sz="2400" b="1" dirty="0" smtClean="0">
              <a:solidFill>
                <a:srgbClr val="8D1313"/>
              </a:solidFill>
            </a:endParaRPr>
          </a:p>
        </p:txBody>
      </p:sp>
      <p:sp>
        <p:nvSpPr>
          <p:cNvPr id="819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22275" y="1025525"/>
            <a:ext cx="8440739" cy="54371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Namibia (2003)</a:t>
            </a:r>
          </a:p>
          <a:p>
            <a:pPr>
              <a:defRPr/>
            </a:pPr>
            <a:r>
              <a:rPr lang="en-GB" dirty="0" smtClean="0"/>
              <a:t>Zimbabwe (2003/2013)</a:t>
            </a:r>
          </a:p>
          <a:p>
            <a:pPr>
              <a:defRPr/>
            </a:pPr>
            <a:r>
              <a:rPr lang="en-GB" dirty="0" smtClean="0"/>
              <a:t>Malawi (2004/2017)</a:t>
            </a:r>
          </a:p>
          <a:p>
            <a:pPr>
              <a:defRPr/>
            </a:pPr>
            <a:r>
              <a:rPr lang="en-GB" dirty="0" smtClean="0"/>
              <a:t>Zambia (2006/2015) </a:t>
            </a:r>
          </a:p>
          <a:p>
            <a:pPr>
              <a:defRPr/>
            </a:pPr>
            <a:r>
              <a:rPr lang="en-GB" dirty="0" smtClean="0"/>
              <a:t>South Africa (2006)</a:t>
            </a:r>
          </a:p>
          <a:p>
            <a:pPr>
              <a:defRPr/>
            </a:pPr>
            <a:r>
              <a:rPr lang="en-GB" dirty="0" smtClean="0"/>
              <a:t>Mozambique (2009/2018)</a:t>
            </a:r>
          </a:p>
          <a:p>
            <a:pPr>
              <a:defRPr/>
            </a:pPr>
            <a:r>
              <a:rPr lang="en-GB" dirty="0" smtClean="0"/>
              <a:t>Lesotho (2010)</a:t>
            </a:r>
          </a:p>
          <a:p>
            <a:pPr>
              <a:defRPr/>
            </a:pPr>
            <a:r>
              <a:rPr lang="en-GB" dirty="0" smtClean="0"/>
              <a:t>Swaziland (2011)</a:t>
            </a:r>
          </a:p>
          <a:p>
            <a:pPr>
              <a:defRPr/>
            </a:pPr>
            <a:r>
              <a:rPr lang="en-GB" dirty="0" smtClean="0"/>
              <a:t>Botswana (2016)</a:t>
            </a:r>
          </a:p>
          <a:p>
            <a:pPr>
              <a:defRPr/>
            </a:pPr>
            <a:r>
              <a:rPr lang="en-GB" dirty="0" smtClean="0"/>
              <a:t>Nepal (2016)</a:t>
            </a:r>
          </a:p>
          <a:p>
            <a:pPr marL="0" indent="0">
              <a:buNone/>
              <a:defRPr/>
            </a:pPr>
            <a:endParaRPr lang="en-GB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GB" dirty="0" smtClean="0">
                <a:hlinkClick r:id="rId3"/>
              </a:rPr>
              <a:t>www.sintef.no</a:t>
            </a:r>
            <a:r>
              <a:rPr lang="en-GB" dirty="0" smtClean="0"/>
              <a:t>  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GB" dirty="0" smtClean="0">
                <a:hlinkClick r:id="rId4"/>
              </a:rPr>
              <a:t>arne.h.eide@sintef.no</a:t>
            </a:r>
            <a:r>
              <a:rPr lang="en-GB" dirty="0" smtClean="0"/>
              <a:t> </a:t>
            </a:r>
          </a:p>
        </p:txBody>
      </p:sp>
      <p:pic>
        <p:nvPicPr>
          <p:cNvPr id="4101" name="Picture 11" descr="Enumerator interviewing village people in Namib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9" r="4602"/>
          <a:stretch>
            <a:fillRect/>
          </a:stretch>
        </p:blipFill>
        <p:spPr bwMode="auto">
          <a:xfrm>
            <a:off x="3923929" y="1125539"/>
            <a:ext cx="4989513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0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2400" smtClean="0"/>
              <a:t>LC studies in southern Africa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sz="2000" dirty="0" err="1" smtClean="0"/>
              <a:t>Participatory</a:t>
            </a:r>
            <a:r>
              <a:rPr lang="nb-NO" altLang="nb-NO" sz="2000" dirty="0" smtClean="0"/>
              <a:t> </a:t>
            </a:r>
            <a:r>
              <a:rPr lang="nb-NO" altLang="nb-NO" sz="2000" dirty="0" err="1" smtClean="0"/>
              <a:t>approach</a:t>
            </a:r>
            <a:endParaRPr lang="nb-NO" altLang="nb-NO" sz="2000" dirty="0" smtClean="0"/>
          </a:p>
          <a:p>
            <a:r>
              <a:rPr lang="nb-NO" altLang="nb-NO" sz="2000" dirty="0" smtClean="0"/>
              <a:t>Cross-</a:t>
            </a:r>
            <a:r>
              <a:rPr lang="nb-NO" altLang="nb-NO" sz="2000" dirty="0" err="1" smtClean="0"/>
              <a:t>sectional</a:t>
            </a:r>
            <a:r>
              <a:rPr lang="nb-NO" altLang="nb-NO" sz="2000" dirty="0" smtClean="0"/>
              <a:t>, </a:t>
            </a:r>
            <a:r>
              <a:rPr lang="nb-NO" altLang="nb-NO" sz="2000" dirty="0" err="1" smtClean="0"/>
              <a:t>two</a:t>
            </a:r>
            <a:r>
              <a:rPr lang="nb-NO" altLang="nb-NO" sz="2000" dirty="0" smtClean="0"/>
              <a:t>-stage </a:t>
            </a:r>
            <a:r>
              <a:rPr lang="nb-NO" altLang="nb-NO" sz="2000" dirty="0" err="1" smtClean="0"/>
              <a:t>cluster</a:t>
            </a:r>
            <a:r>
              <a:rPr lang="nb-NO" altLang="nb-NO" sz="2000" dirty="0" smtClean="0"/>
              <a:t> sampling:</a:t>
            </a:r>
          </a:p>
          <a:p>
            <a:pPr lvl="1"/>
            <a:r>
              <a:rPr lang="nb-NO" altLang="nb-NO" sz="1600" dirty="0" err="1" smtClean="0"/>
              <a:t>Selection</a:t>
            </a:r>
            <a:r>
              <a:rPr lang="nb-NO" altLang="nb-NO" sz="1600" dirty="0" smtClean="0"/>
              <a:t> of EAs </a:t>
            </a:r>
            <a:r>
              <a:rPr lang="nb-NO" altLang="nb-NO" sz="1600" dirty="0" err="1" smtClean="0"/>
              <a:t>based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on</a:t>
            </a:r>
            <a:r>
              <a:rPr lang="nb-NO" altLang="nb-NO" sz="1600" dirty="0" smtClean="0"/>
              <a:t> National Sampling </a:t>
            </a:r>
            <a:r>
              <a:rPr lang="nb-NO" altLang="nb-NO" sz="1600" dirty="0" err="1" smtClean="0"/>
              <a:t>Frame</a:t>
            </a:r>
            <a:endParaRPr lang="nb-NO" altLang="nb-NO" sz="1600" dirty="0" smtClean="0"/>
          </a:p>
          <a:p>
            <a:pPr lvl="1"/>
            <a:r>
              <a:rPr lang="nb-NO" altLang="nb-NO" sz="1600" dirty="0" smtClean="0"/>
              <a:t>1st stage data </a:t>
            </a:r>
            <a:r>
              <a:rPr lang="nb-NO" altLang="nb-NO" sz="1600" dirty="0" err="1" smtClean="0"/>
              <a:t>collection</a:t>
            </a:r>
            <a:r>
              <a:rPr lang="nb-NO" altLang="nb-NO" sz="1600" dirty="0" smtClean="0"/>
              <a:t>: screening </a:t>
            </a:r>
            <a:r>
              <a:rPr lang="nb-NO" altLang="nb-NO" sz="1600" dirty="0" err="1" smtClean="0"/>
              <a:t>procedure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covering</a:t>
            </a:r>
            <a:r>
              <a:rPr lang="nb-NO" altLang="nb-NO" sz="1600" dirty="0" smtClean="0"/>
              <a:t> all households in </a:t>
            </a:r>
            <a:r>
              <a:rPr lang="nb-NO" altLang="nb-NO" sz="1600" dirty="0" err="1" smtClean="0"/>
              <a:t>selected</a:t>
            </a:r>
            <a:r>
              <a:rPr lang="nb-NO" altLang="nb-NO" sz="1600" dirty="0" smtClean="0"/>
              <a:t> EAs to </a:t>
            </a:r>
            <a:r>
              <a:rPr lang="nb-NO" altLang="nb-NO" sz="1600" dirty="0" err="1" smtClean="0"/>
              <a:t>identify</a:t>
            </a:r>
            <a:r>
              <a:rPr lang="nb-NO" altLang="nb-NO" sz="1600" dirty="0" smtClean="0"/>
              <a:t> households </a:t>
            </a:r>
            <a:r>
              <a:rPr lang="nb-NO" altLang="nb-NO" sz="1600" dirty="0" err="1" smtClean="0"/>
              <a:t>with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disabled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members</a:t>
            </a:r>
            <a:endParaRPr lang="nb-NO" altLang="nb-NO" sz="1600" dirty="0" smtClean="0"/>
          </a:p>
          <a:p>
            <a:pPr lvl="1"/>
            <a:r>
              <a:rPr lang="nb-NO" altLang="nb-NO" sz="1600" dirty="0" smtClean="0"/>
              <a:t>2nd stage data </a:t>
            </a:r>
            <a:r>
              <a:rPr lang="nb-NO" altLang="nb-NO" sz="1600" dirty="0" err="1" smtClean="0"/>
              <a:t>collection</a:t>
            </a:r>
            <a:r>
              <a:rPr lang="nb-NO" altLang="nb-NO" sz="1600" dirty="0" smtClean="0"/>
              <a:t>: </a:t>
            </a:r>
          </a:p>
          <a:p>
            <a:pPr lvl="2"/>
            <a:r>
              <a:rPr lang="nb-NO" altLang="nb-NO" sz="1400" dirty="0" smtClean="0"/>
              <a:t>full </a:t>
            </a:r>
            <a:r>
              <a:rPr lang="nb-NO" altLang="nb-NO" sz="1400" dirty="0" err="1" smtClean="0"/>
              <a:t>interviews</a:t>
            </a:r>
            <a:r>
              <a:rPr lang="nb-NO" altLang="nb-NO" sz="1400" dirty="0" smtClean="0"/>
              <a:t> of </a:t>
            </a:r>
            <a:r>
              <a:rPr lang="nb-NO" altLang="nb-NO" sz="1400" dirty="0" err="1" smtClean="0"/>
              <a:t>identified</a:t>
            </a:r>
            <a:r>
              <a:rPr lang="nb-NO" altLang="nb-NO" sz="1400" dirty="0" smtClean="0"/>
              <a:t> households  </a:t>
            </a:r>
            <a:r>
              <a:rPr lang="nb-NO" altLang="nb-NO" sz="1400" dirty="0" err="1" smtClean="0"/>
              <a:t>with</a:t>
            </a:r>
            <a:r>
              <a:rPr lang="nb-NO" altLang="nb-NO" sz="1400" dirty="0" smtClean="0"/>
              <a:t> </a:t>
            </a:r>
            <a:r>
              <a:rPr lang="nb-NO" altLang="nb-NO" sz="1400" dirty="0" err="1" smtClean="0"/>
              <a:t>disabled</a:t>
            </a:r>
            <a:r>
              <a:rPr lang="nb-NO" altLang="nb-NO" sz="1400" dirty="0" smtClean="0"/>
              <a:t> </a:t>
            </a:r>
            <a:r>
              <a:rPr lang="nb-NO" altLang="nb-NO" sz="1400" dirty="0" err="1" smtClean="0"/>
              <a:t>members</a:t>
            </a:r>
            <a:endParaRPr lang="nb-NO" altLang="nb-NO" sz="1400" dirty="0" smtClean="0"/>
          </a:p>
          <a:p>
            <a:pPr lvl="2"/>
            <a:r>
              <a:rPr lang="nb-NO" altLang="nb-NO" sz="1400" dirty="0" smtClean="0"/>
              <a:t>full </a:t>
            </a:r>
            <a:r>
              <a:rPr lang="nb-NO" altLang="nb-NO" sz="1400" dirty="0" err="1" smtClean="0"/>
              <a:t>interviews</a:t>
            </a:r>
            <a:r>
              <a:rPr lang="nb-NO" altLang="nb-NO" sz="1400" dirty="0" smtClean="0"/>
              <a:t> of  </a:t>
            </a:r>
            <a:r>
              <a:rPr lang="nb-NO" altLang="nb-NO" sz="1400" dirty="0" err="1" smtClean="0"/>
              <a:t>neighbouring</a:t>
            </a:r>
            <a:r>
              <a:rPr lang="nb-NO" altLang="nb-NO" sz="1400" dirty="0" smtClean="0"/>
              <a:t> households </a:t>
            </a:r>
            <a:r>
              <a:rPr lang="nb-NO" altLang="nb-NO" sz="1400" dirty="0" err="1" smtClean="0"/>
              <a:t>without</a:t>
            </a:r>
            <a:r>
              <a:rPr lang="nb-NO" altLang="nb-NO" sz="1400" dirty="0" smtClean="0"/>
              <a:t> </a:t>
            </a:r>
            <a:r>
              <a:rPr lang="nb-NO" altLang="nb-NO" sz="1400" dirty="0" err="1" smtClean="0"/>
              <a:t>disabled</a:t>
            </a:r>
            <a:r>
              <a:rPr lang="nb-NO" altLang="nb-NO" sz="1400" dirty="0" smtClean="0"/>
              <a:t> </a:t>
            </a:r>
            <a:r>
              <a:rPr lang="nb-NO" altLang="nb-NO" sz="1400" dirty="0" err="1" smtClean="0"/>
              <a:t>members</a:t>
            </a:r>
            <a:endParaRPr lang="nb-NO" altLang="nb-NO" sz="1400" dirty="0" smtClean="0"/>
          </a:p>
          <a:p>
            <a:pPr lvl="1"/>
            <a:endParaRPr lang="nb-NO" altLang="nb-NO" sz="1600" dirty="0" smtClean="0"/>
          </a:p>
          <a:p>
            <a:pPr lvl="1">
              <a:buFont typeface="Wingdings" panose="05000000000000000000" pitchFamily="2" charset="2"/>
              <a:buNone/>
            </a:pPr>
            <a:r>
              <a:rPr lang="nb-NO" altLang="nb-NO" sz="1600" dirty="0" err="1" smtClean="0"/>
              <a:t>Questionnaires</a:t>
            </a:r>
            <a:r>
              <a:rPr lang="nb-NO" altLang="nb-NO" sz="1600" dirty="0" smtClean="0"/>
              <a:t>:</a:t>
            </a:r>
          </a:p>
          <a:p>
            <a:pPr lvl="1"/>
            <a:r>
              <a:rPr lang="nb-NO" altLang="nb-NO" sz="1600" dirty="0" smtClean="0"/>
              <a:t>Screening instrument (Washington Group + UNICEF/</a:t>
            </a:r>
            <a:r>
              <a:rPr lang="nb-NO" altLang="nb-NO" sz="1600" dirty="0" err="1" smtClean="0"/>
              <a:t>WG</a:t>
            </a:r>
            <a:r>
              <a:rPr lang="nb-NO" altLang="nb-NO" sz="1600" dirty="0" smtClean="0"/>
              <a:t> Child </a:t>
            </a:r>
            <a:r>
              <a:rPr lang="nb-NO" altLang="nb-NO" sz="1600" dirty="0" err="1" smtClean="0"/>
              <a:t>Module</a:t>
            </a:r>
            <a:r>
              <a:rPr lang="nb-NO" altLang="nb-NO" sz="1600" dirty="0" smtClean="0"/>
              <a:t>)</a:t>
            </a:r>
          </a:p>
          <a:p>
            <a:pPr lvl="1"/>
            <a:r>
              <a:rPr lang="nb-NO" altLang="nb-NO" sz="1600" dirty="0" err="1" smtClean="0"/>
              <a:t>Living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conditions</a:t>
            </a:r>
            <a:r>
              <a:rPr lang="nb-NO" altLang="nb-NO" sz="1600" dirty="0" smtClean="0"/>
              <a:t> household </a:t>
            </a:r>
            <a:r>
              <a:rPr lang="nb-NO" altLang="nb-NO" sz="1600" dirty="0" err="1" smtClean="0"/>
              <a:t>level</a:t>
            </a:r>
            <a:endParaRPr lang="nb-NO" altLang="nb-NO" sz="1600" dirty="0" smtClean="0"/>
          </a:p>
          <a:p>
            <a:pPr lvl="1"/>
            <a:r>
              <a:rPr lang="nb-NO" altLang="nb-NO" sz="1600" dirty="0" err="1" smtClean="0"/>
              <a:t>Disability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specific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questionnaire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including</a:t>
            </a:r>
            <a:r>
              <a:rPr lang="nb-NO" altLang="nb-NO" sz="1600" dirty="0" smtClean="0"/>
              <a:t> ICF </a:t>
            </a:r>
            <a:r>
              <a:rPr lang="nb-NO" altLang="nb-NO" sz="1600" dirty="0" err="1" smtClean="0"/>
              <a:t>based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measures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on</a:t>
            </a:r>
            <a:r>
              <a:rPr lang="nb-NO" altLang="nb-NO" sz="1600" dirty="0" smtClean="0"/>
              <a:t> </a:t>
            </a:r>
            <a:r>
              <a:rPr lang="nb-NO" altLang="nb-NO" sz="1600" dirty="0" err="1" smtClean="0"/>
              <a:t>activity</a:t>
            </a:r>
            <a:r>
              <a:rPr lang="nb-NO" altLang="nb-NO" sz="1600" dirty="0" smtClean="0"/>
              <a:t> and </a:t>
            </a:r>
            <a:r>
              <a:rPr lang="nb-NO" altLang="nb-NO" sz="1600" dirty="0" err="1" smtClean="0"/>
              <a:t>participation</a:t>
            </a:r>
            <a:endParaRPr lang="nb-NO" altLang="nb-NO" sz="1600" dirty="0" smtClean="0"/>
          </a:p>
          <a:p>
            <a:pPr lvl="1"/>
            <a:endParaRPr lang="nb-NO" altLang="nb-NO" sz="1600" dirty="0" smtClean="0"/>
          </a:p>
          <a:p>
            <a:pPr lvl="1"/>
            <a:endParaRPr lang="nb-NO" altLang="nb-NO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2008-01-01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1703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45350" y="6565900"/>
            <a:ext cx="1755775" cy="2921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19B257-B6CF-4308-B1AC-7F018A32FCB3}" type="slidenum">
              <a:rPr lang="en-GB" altLang="nb-NO">
                <a:solidFill>
                  <a:srgbClr val="004B85"/>
                </a:solidFill>
              </a:rPr>
              <a:pPr/>
              <a:t>4</a:t>
            </a:fld>
            <a:endParaRPr lang="en-GB" altLang="nb-NO">
              <a:solidFill>
                <a:srgbClr val="004B85"/>
              </a:solidFill>
            </a:endParaRPr>
          </a:p>
        </p:txBody>
      </p:sp>
      <p:sp>
        <p:nvSpPr>
          <p:cNvPr id="68611" name="Text Placeholder 3"/>
          <p:cNvSpPr>
            <a:spLocks noGrp="1"/>
          </p:cNvSpPr>
          <p:nvPr>
            <p:ph type="body" idx="22"/>
          </p:nvPr>
        </p:nvSpPr>
        <p:spPr>
          <a:xfrm>
            <a:off x="390525" y="765175"/>
            <a:ext cx="8429625" cy="642938"/>
          </a:xfrm>
        </p:spPr>
        <p:txBody>
          <a:bodyPr/>
          <a:lstStyle/>
          <a:p>
            <a:pPr algn="ctr"/>
            <a:r>
              <a:rPr lang="nb-NO" altLang="nb-NO" dirty="0" err="1" smtClean="0"/>
              <a:t>Overview</a:t>
            </a:r>
            <a:r>
              <a:rPr lang="nb-NO" altLang="nb-NO" dirty="0" smtClean="0"/>
              <a:t> of the </a:t>
            </a:r>
            <a:r>
              <a:rPr lang="nb-NO" altLang="nb-NO" dirty="0" err="1" smtClean="0"/>
              <a:t>study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process</a:t>
            </a:r>
            <a:r>
              <a:rPr lang="nb-NO" altLang="nb-NO" dirty="0" smtClean="0"/>
              <a:t> </a:t>
            </a:r>
            <a:endParaRPr lang="nb-NO" altLang="nb-NO" sz="2400" dirty="0" smtClean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3538" y="3068638"/>
            <a:ext cx="1865312" cy="1200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7921E"/>
              </a:buClr>
              <a:buFont typeface="Wingdings" panose="05000000000000000000" pitchFamily="2" charset="2"/>
              <a:buChar char="n"/>
              <a:defRPr sz="2400">
                <a:solidFill>
                  <a:srgbClr val="004B85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anose="05000000000000000000" pitchFamily="2" charset="2"/>
              <a:buChar char="n"/>
              <a:defRPr sz="2000">
                <a:solidFill>
                  <a:srgbClr val="004B85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anose="05000000000000000000" pitchFamily="2" charset="2"/>
              <a:buChar char="n"/>
              <a:defRPr>
                <a:solidFill>
                  <a:srgbClr val="004B85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>
                <a:solidFill>
                  <a:srgbClr val="000000"/>
                </a:solidFill>
                <a:latin typeface="Times New Roman" panose="02020603050405020304" pitchFamily="18" charset="0"/>
              </a:rPr>
              <a:t>Household listing and screening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95588" y="1801813"/>
            <a:ext cx="2336800" cy="1570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7921E"/>
              </a:buClr>
              <a:buFont typeface="Wingdings" panose="05000000000000000000" pitchFamily="2" charset="2"/>
              <a:buChar char="n"/>
              <a:defRPr sz="2400">
                <a:solidFill>
                  <a:srgbClr val="004B85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anose="05000000000000000000" pitchFamily="2" charset="2"/>
              <a:buChar char="n"/>
              <a:defRPr sz="2000">
                <a:solidFill>
                  <a:srgbClr val="004B85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anose="05000000000000000000" pitchFamily="2" charset="2"/>
              <a:buChar char="n"/>
              <a:defRPr>
                <a:solidFill>
                  <a:srgbClr val="004B85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>
                <a:solidFill>
                  <a:srgbClr val="000000"/>
                </a:solidFill>
                <a:latin typeface="Times New Roman" panose="02020603050405020304" pitchFamily="18" charset="0"/>
              </a:rPr>
              <a:t>Detailed interview of household with disabled member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662238" y="4138613"/>
            <a:ext cx="2755900" cy="1570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7921E"/>
              </a:buClr>
              <a:buFont typeface="Wingdings" panose="05000000000000000000" pitchFamily="2" charset="2"/>
              <a:buChar char="n"/>
              <a:defRPr sz="2400">
                <a:solidFill>
                  <a:srgbClr val="004B85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anose="05000000000000000000" pitchFamily="2" charset="2"/>
              <a:buChar char="n"/>
              <a:defRPr sz="2000">
                <a:solidFill>
                  <a:srgbClr val="004B85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anose="05000000000000000000" pitchFamily="2" charset="2"/>
              <a:buChar char="n"/>
              <a:defRPr>
                <a:solidFill>
                  <a:srgbClr val="004B85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>
                <a:solidFill>
                  <a:srgbClr val="000000"/>
                </a:solidFill>
                <a:latin typeface="Times New Roman" panose="02020603050405020304" pitchFamily="18" charset="0"/>
              </a:rPr>
              <a:t>Detailed interview of household without disabled member (matched)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348413" y="1838325"/>
            <a:ext cx="1898650" cy="1200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7921E"/>
              </a:buClr>
              <a:buFont typeface="Wingdings" panose="05000000000000000000" pitchFamily="2" charset="2"/>
              <a:buChar char="n"/>
              <a:defRPr sz="2400">
                <a:solidFill>
                  <a:srgbClr val="004B85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anose="05000000000000000000" pitchFamily="2" charset="2"/>
              <a:buChar char="n"/>
              <a:defRPr sz="2000">
                <a:solidFill>
                  <a:srgbClr val="004B85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anose="05000000000000000000" pitchFamily="2" charset="2"/>
              <a:buChar char="n"/>
              <a:defRPr>
                <a:solidFill>
                  <a:srgbClr val="004B85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>
                <a:solidFill>
                  <a:srgbClr val="000000"/>
                </a:solidFill>
                <a:latin typeface="Times New Roman" panose="02020603050405020304" pitchFamily="18" charset="0"/>
              </a:rPr>
              <a:t>Interview of person/s with disabilities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34100" y="4148138"/>
            <a:ext cx="2466975" cy="15684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7921E"/>
              </a:buClr>
              <a:buFont typeface="Wingdings" panose="05000000000000000000" pitchFamily="2" charset="2"/>
              <a:buChar char="n"/>
              <a:defRPr sz="2400">
                <a:solidFill>
                  <a:srgbClr val="004B85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Font typeface="Wingdings" panose="05000000000000000000" pitchFamily="2" charset="2"/>
              <a:buChar char="n"/>
              <a:defRPr sz="2000">
                <a:solidFill>
                  <a:srgbClr val="004B85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anose="05000000000000000000" pitchFamily="2" charset="2"/>
              <a:buChar char="n"/>
              <a:defRPr>
                <a:solidFill>
                  <a:srgbClr val="004B85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nb-NO" altLang="nb-NO">
                <a:solidFill>
                  <a:srgbClr val="000000"/>
                </a:solidFill>
                <a:latin typeface="Times New Roman" panose="02020603050405020304" pitchFamily="18" charset="0"/>
              </a:rPr>
              <a:t>Interview of person/s without disabilities (matched)</a:t>
            </a:r>
          </a:p>
        </p:txBody>
      </p: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flipV="1">
            <a:off x="2298700" y="2884488"/>
            <a:ext cx="506413" cy="40005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2316163" y="3559175"/>
            <a:ext cx="471487" cy="382588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flipV="1">
            <a:off x="5237163" y="2370138"/>
            <a:ext cx="1020762" cy="17462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>
            <a:off x="5521325" y="4846638"/>
            <a:ext cx="550863" cy="1587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5619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357158" y="1047606"/>
            <a:ext cx="8429683" cy="5024600"/>
          </a:xfrm>
        </p:spPr>
        <p:txBody>
          <a:bodyPr/>
          <a:lstStyle/>
          <a:p>
            <a:r>
              <a:rPr lang="en-GB" dirty="0" err="1" smtClean="0"/>
              <a:t>hhO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5</a:t>
            </a:fld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idx="22"/>
          </p:nvPr>
        </p:nvSpPr>
        <p:spPr>
          <a:xfrm>
            <a:off x="357157" y="404664"/>
            <a:ext cx="8429684" cy="642942"/>
          </a:xfrm>
        </p:spPr>
        <p:txBody>
          <a:bodyPr/>
          <a:lstStyle/>
          <a:p>
            <a:r>
              <a:rPr lang="en-GB" b="1" dirty="0" smtClean="0"/>
              <a:t>RELEVANCE FOR SDG MONITORING</a:t>
            </a:r>
            <a:endParaRPr lang="en-GB" b="1" dirty="0"/>
          </a:p>
        </p:txBody>
      </p:sp>
      <p:sp>
        <p:nvSpPr>
          <p:cNvPr id="5" name="Oval 4"/>
          <p:cNvSpPr/>
          <p:nvPr/>
        </p:nvSpPr>
        <p:spPr>
          <a:xfrm>
            <a:off x="251520" y="1078480"/>
            <a:ext cx="1905837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Accessibility of  public and private services</a:t>
            </a:r>
            <a:endParaRPr lang="en-GB" b="1" dirty="0"/>
          </a:p>
        </p:txBody>
      </p:sp>
      <p:sp>
        <p:nvSpPr>
          <p:cNvPr id="6" name="Oval 5"/>
          <p:cNvSpPr/>
          <p:nvPr/>
        </p:nvSpPr>
        <p:spPr>
          <a:xfrm>
            <a:off x="1774794" y="1834564"/>
            <a:ext cx="156221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Assistive devices</a:t>
            </a:r>
            <a:endParaRPr lang="en-GB" b="1" dirty="0"/>
          </a:p>
        </p:txBody>
      </p:sp>
      <p:sp>
        <p:nvSpPr>
          <p:cNvPr id="7" name="Oval 6"/>
          <p:cNvSpPr/>
          <p:nvPr/>
        </p:nvSpPr>
        <p:spPr>
          <a:xfrm>
            <a:off x="708177" y="2219802"/>
            <a:ext cx="1343548" cy="9052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Healthy lives</a:t>
            </a:r>
            <a:endParaRPr lang="en-GB" b="1" dirty="0"/>
          </a:p>
        </p:txBody>
      </p:sp>
      <p:sp>
        <p:nvSpPr>
          <p:cNvPr id="8" name="Oval 7"/>
          <p:cNvSpPr/>
          <p:nvPr/>
        </p:nvSpPr>
        <p:spPr>
          <a:xfrm>
            <a:off x="2306518" y="1088725"/>
            <a:ext cx="1977449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Employment</a:t>
            </a:r>
            <a:endParaRPr lang="en-GB" b="1" dirty="0"/>
          </a:p>
        </p:txBody>
      </p:sp>
      <p:sp>
        <p:nvSpPr>
          <p:cNvPr id="9" name="Oval 8"/>
          <p:cNvSpPr/>
          <p:nvPr/>
        </p:nvSpPr>
        <p:spPr>
          <a:xfrm>
            <a:off x="3292669" y="1906572"/>
            <a:ext cx="165618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Education</a:t>
            </a:r>
            <a:endParaRPr lang="en-GB" b="1" dirty="0"/>
          </a:p>
        </p:txBody>
      </p:sp>
      <p:sp>
        <p:nvSpPr>
          <p:cNvPr id="10" name="Oval 9"/>
          <p:cNvSpPr/>
          <p:nvPr/>
        </p:nvSpPr>
        <p:spPr>
          <a:xfrm>
            <a:off x="4170937" y="1047592"/>
            <a:ext cx="1492979" cy="9001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Service gaps</a:t>
            </a:r>
            <a:endParaRPr lang="en-GB" b="1" dirty="0"/>
          </a:p>
        </p:txBody>
      </p:sp>
      <p:sp>
        <p:nvSpPr>
          <p:cNvPr id="11" name="Oval 10"/>
          <p:cNvSpPr/>
          <p:nvPr/>
        </p:nvSpPr>
        <p:spPr>
          <a:xfrm>
            <a:off x="5390056" y="1078480"/>
            <a:ext cx="2304256" cy="6629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Discrimination</a:t>
            </a:r>
            <a:endParaRPr lang="en-GB" b="1" dirty="0"/>
          </a:p>
        </p:txBody>
      </p:sp>
      <p:sp>
        <p:nvSpPr>
          <p:cNvPr id="12" name="Oval 11"/>
          <p:cNvSpPr/>
          <p:nvPr/>
        </p:nvSpPr>
        <p:spPr>
          <a:xfrm>
            <a:off x="357157" y="3078768"/>
            <a:ext cx="1440160" cy="730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Violence</a:t>
            </a:r>
            <a:endParaRPr lang="en-GB" b="1" dirty="0"/>
          </a:p>
        </p:txBody>
      </p:sp>
      <p:sp>
        <p:nvSpPr>
          <p:cNvPr id="13" name="Oval 12"/>
          <p:cNvSpPr/>
          <p:nvPr/>
        </p:nvSpPr>
        <p:spPr>
          <a:xfrm>
            <a:off x="1566305" y="2688225"/>
            <a:ext cx="2022601" cy="9520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Social participation</a:t>
            </a:r>
            <a:endParaRPr lang="en-GB" b="1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67544" y="1078480"/>
            <a:ext cx="8219256" cy="487080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7157" y="4584638"/>
            <a:ext cx="1329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INDIVIDUAL</a:t>
            </a:r>
          </a:p>
          <a:p>
            <a:r>
              <a:rPr lang="en-GB" b="1" dirty="0" smtClean="0"/>
              <a:t>LEVEL</a:t>
            </a:r>
            <a:endParaRPr lang="en-GB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701728" y="1789275"/>
            <a:ext cx="1455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HOUSEHOLD </a:t>
            </a:r>
          </a:p>
          <a:p>
            <a:r>
              <a:rPr lang="en-GB" b="1" dirty="0" smtClean="0"/>
              <a:t>LEVEL</a:t>
            </a:r>
            <a:endParaRPr lang="en-GB" b="1" dirty="0"/>
          </a:p>
        </p:txBody>
      </p:sp>
      <p:sp>
        <p:nvSpPr>
          <p:cNvPr id="14" name="Oval 13"/>
          <p:cNvSpPr/>
          <p:nvPr/>
        </p:nvSpPr>
        <p:spPr>
          <a:xfrm>
            <a:off x="889880" y="3640280"/>
            <a:ext cx="2304256" cy="9160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Environmental barriers</a:t>
            </a:r>
            <a:endParaRPr lang="en-GB" b="1" dirty="0"/>
          </a:p>
        </p:txBody>
      </p:sp>
      <p:sp>
        <p:nvSpPr>
          <p:cNvPr id="17" name="Oval 16"/>
          <p:cNvSpPr/>
          <p:nvPr/>
        </p:nvSpPr>
        <p:spPr>
          <a:xfrm>
            <a:off x="3326808" y="2590634"/>
            <a:ext cx="1224136" cy="787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Abuse</a:t>
            </a:r>
            <a:endParaRPr lang="en-GB" b="1" dirty="0"/>
          </a:p>
        </p:txBody>
      </p:sp>
      <p:sp>
        <p:nvSpPr>
          <p:cNvPr id="19" name="Oval 18"/>
          <p:cNvSpPr/>
          <p:nvPr/>
        </p:nvSpPr>
        <p:spPr>
          <a:xfrm>
            <a:off x="4637941" y="1821960"/>
            <a:ext cx="1533839" cy="7098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Health literacy</a:t>
            </a:r>
            <a:endParaRPr lang="en-GB" b="1" dirty="0"/>
          </a:p>
        </p:txBody>
      </p:sp>
      <p:sp>
        <p:nvSpPr>
          <p:cNvPr id="20" name="Oval 19"/>
          <p:cNvSpPr/>
          <p:nvPr/>
        </p:nvSpPr>
        <p:spPr>
          <a:xfrm>
            <a:off x="6615350" y="2399775"/>
            <a:ext cx="1918248" cy="671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Poverty</a:t>
            </a:r>
            <a:endParaRPr lang="en-GB" b="1" dirty="0"/>
          </a:p>
        </p:txBody>
      </p:sp>
      <p:sp>
        <p:nvSpPr>
          <p:cNvPr id="21" name="Oval 20"/>
          <p:cNvSpPr/>
          <p:nvPr/>
        </p:nvSpPr>
        <p:spPr>
          <a:xfrm>
            <a:off x="6371999" y="2956204"/>
            <a:ext cx="157654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Socio-economic status</a:t>
            </a:r>
            <a:endParaRPr lang="en-GB" b="1" dirty="0"/>
          </a:p>
        </p:txBody>
      </p:sp>
      <p:sp>
        <p:nvSpPr>
          <p:cNvPr id="22" name="Oval 21"/>
          <p:cNvSpPr/>
          <p:nvPr/>
        </p:nvSpPr>
        <p:spPr>
          <a:xfrm>
            <a:off x="4948853" y="3933056"/>
            <a:ext cx="1783387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Dietary diversity</a:t>
            </a:r>
            <a:endParaRPr lang="en-GB" b="1" dirty="0"/>
          </a:p>
        </p:txBody>
      </p:sp>
      <p:sp>
        <p:nvSpPr>
          <p:cNvPr id="23" name="Oval 22"/>
          <p:cNvSpPr/>
          <p:nvPr/>
        </p:nvSpPr>
        <p:spPr>
          <a:xfrm>
            <a:off x="6864613" y="4197622"/>
            <a:ext cx="1872208" cy="841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Food availability</a:t>
            </a:r>
            <a:endParaRPr lang="en-GB" b="1" dirty="0"/>
          </a:p>
        </p:txBody>
      </p:sp>
      <p:sp>
        <p:nvSpPr>
          <p:cNvPr id="24" name="Oval 23"/>
          <p:cNvSpPr/>
          <p:nvPr/>
        </p:nvSpPr>
        <p:spPr>
          <a:xfrm>
            <a:off x="5004048" y="4746651"/>
            <a:ext cx="2060277" cy="7924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Access to information</a:t>
            </a:r>
            <a:endParaRPr lang="en-GB" b="1" dirty="0"/>
          </a:p>
        </p:txBody>
      </p:sp>
      <p:sp>
        <p:nvSpPr>
          <p:cNvPr id="25" name="Oval 24"/>
          <p:cNvSpPr/>
          <p:nvPr/>
        </p:nvSpPr>
        <p:spPr>
          <a:xfrm>
            <a:off x="3360744" y="4536829"/>
            <a:ext cx="2016224" cy="7419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Dependency ratio</a:t>
            </a:r>
            <a:endParaRPr lang="en-GB" b="1" dirty="0"/>
          </a:p>
        </p:txBody>
      </p:sp>
      <p:sp>
        <p:nvSpPr>
          <p:cNvPr id="26" name="Oval 25"/>
          <p:cNvSpPr/>
          <p:nvPr/>
        </p:nvSpPr>
        <p:spPr>
          <a:xfrm>
            <a:off x="1667937" y="4978655"/>
            <a:ext cx="2616029" cy="11474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Availability of:</a:t>
            </a:r>
          </a:p>
          <a:p>
            <a:pPr algn="ctr"/>
            <a:r>
              <a:rPr lang="en-GB" b="1" dirty="0" smtClean="0"/>
              <a:t>Energy</a:t>
            </a:r>
          </a:p>
          <a:p>
            <a:pPr algn="ctr"/>
            <a:r>
              <a:rPr lang="en-GB" b="1" dirty="0" smtClean="0"/>
              <a:t>Sanitation</a:t>
            </a:r>
          </a:p>
          <a:p>
            <a:pPr algn="ctr"/>
            <a:r>
              <a:rPr lang="en-GB" b="1" dirty="0" smtClean="0"/>
              <a:t>Water</a:t>
            </a:r>
            <a:endParaRPr lang="en-GB" b="1" dirty="0"/>
          </a:p>
        </p:txBody>
      </p:sp>
      <p:sp>
        <p:nvSpPr>
          <p:cNvPr id="27" name="Oval 26"/>
          <p:cNvSpPr/>
          <p:nvPr/>
        </p:nvSpPr>
        <p:spPr>
          <a:xfrm>
            <a:off x="4006898" y="5317804"/>
            <a:ext cx="182105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Housing infra- structure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675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83496" y="1628800"/>
            <a:ext cx="8429683" cy="415537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Indicators disaggregated by with/without disability</a:t>
            </a:r>
            <a:endParaRPr lang="en-GB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7A9B3F3-0CDD-4032-910D-70E772557002}" type="slidenum">
              <a:rPr lang="en-GB" noProof="0" smtClean="0"/>
              <a:pPr/>
              <a:t>6</a:t>
            </a:fld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idx="22"/>
          </p:nvPr>
        </p:nvSpPr>
        <p:spPr>
          <a:xfrm>
            <a:off x="323528" y="836712"/>
            <a:ext cx="8429684" cy="642942"/>
          </a:xfrm>
        </p:spPr>
        <p:txBody>
          <a:bodyPr/>
          <a:lstStyle/>
          <a:p>
            <a:r>
              <a:rPr lang="en-GB" dirty="0" smtClean="0"/>
              <a:t>SDG disability specific indicators </a:t>
            </a:r>
            <a:endParaRPr lang="en-GB" b="1" dirty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r>
              <a:rPr lang="en-GB" sz="1800" b="1" dirty="0" smtClean="0"/>
              <a:t>Gender </a:t>
            </a:r>
            <a:r>
              <a:rPr lang="en-GB" sz="1800" b="1" dirty="0"/>
              <a:t>disparities: access to all levels of education</a:t>
            </a:r>
          </a:p>
          <a:p>
            <a:r>
              <a:rPr lang="en-GB" sz="1800" b="1" dirty="0"/>
              <a:t>Productive employment: Unemployment rate</a:t>
            </a:r>
          </a:p>
          <a:p>
            <a:r>
              <a:rPr lang="en-GB" sz="1800" b="1" dirty="0"/>
              <a:t>Empowerment: Voting turnout</a:t>
            </a:r>
          </a:p>
          <a:p>
            <a:r>
              <a:rPr lang="en-GB" sz="1800" b="1" dirty="0"/>
              <a:t>Social protection: Percentage receiving benefits</a:t>
            </a:r>
          </a:p>
          <a:p>
            <a:r>
              <a:rPr lang="en-GB" sz="1800" b="1" dirty="0"/>
              <a:t>Health coverage: </a:t>
            </a:r>
          </a:p>
          <a:p>
            <a:pPr lvl="1"/>
            <a:r>
              <a:rPr lang="en-GB" b="1" dirty="0"/>
              <a:t>Percentage receiving needed health care</a:t>
            </a:r>
          </a:p>
          <a:p>
            <a:pPr lvl="1"/>
            <a:r>
              <a:rPr lang="en-GB" b="1" dirty="0"/>
              <a:t>Percentage receiving needed assistive devices</a:t>
            </a:r>
          </a:p>
          <a:p>
            <a:r>
              <a:rPr lang="en-GB" sz="1800" b="1" dirty="0"/>
              <a:t>Violence against women: Percentage of women/girls subjected to physical and/or sexual abuse</a:t>
            </a:r>
          </a:p>
          <a:p>
            <a:r>
              <a:rPr lang="en-GB" sz="1800" b="1" dirty="0"/>
              <a:t>Access to water: Percentage using safely managed drinking water</a:t>
            </a:r>
          </a:p>
          <a:p>
            <a:r>
              <a:rPr lang="en-GB" sz="1800" b="1" dirty="0"/>
              <a:t>Access to sanitation: Percentage using safely managed sanitation services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628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Results</a:t>
            </a:r>
            <a:r>
              <a:rPr lang="nb-NO" dirty="0" smtClean="0"/>
              <a:t> from LC studies in southern </a:t>
            </a:r>
            <a:r>
              <a:rPr lang="nb-NO" dirty="0" err="1" smtClean="0"/>
              <a:t>Africa</a:t>
            </a:r>
            <a:r>
              <a:rPr lang="nb-NO" dirty="0" smtClean="0"/>
              <a:t> (2003 – </a:t>
            </a:r>
            <a:r>
              <a:rPr lang="nb-NO" dirty="0" smtClean="0"/>
              <a:t>2016)</a:t>
            </a:r>
            <a:endParaRPr lang="nb-N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719A62-455E-4005-841B-C3ED80343403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57188" y="1600200"/>
          <a:ext cx="8429625" cy="4471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07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Results</a:t>
            </a:r>
            <a:r>
              <a:rPr lang="nb-NO" dirty="0" smtClean="0"/>
              <a:t> from LC studies in southern </a:t>
            </a:r>
            <a:r>
              <a:rPr lang="nb-NO" dirty="0" err="1" smtClean="0"/>
              <a:t>Africa</a:t>
            </a:r>
            <a:r>
              <a:rPr lang="nb-NO" dirty="0" smtClean="0"/>
              <a:t> (2003 – 2014)</a:t>
            </a:r>
            <a:endParaRPr lang="nb-N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719A62-455E-4005-841B-C3ED80343403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57188" y="1600200"/>
          <a:ext cx="8429625" cy="4471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6252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1115616" y="908720"/>
          <a:ext cx="676875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874612"/>
      </p:ext>
    </p:extLst>
  </p:cSld>
  <p:clrMapOvr>
    <a:masterClrMapping/>
  </p:clrMapOvr>
</p:sld>
</file>

<file path=ppt/theme/theme1.xml><?xml version="1.0" encoding="utf-8"?>
<a:theme xmlns:a="http://schemas.openxmlformats.org/drawingml/2006/main" name="SINTEF-KONavn_EN">
  <a:themeElements>
    <a:clrScheme name="SINTEF Standard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A1DEE9"/>
      </a:accent1>
      <a:accent2>
        <a:srgbClr val="00ADEF"/>
      </a:accent2>
      <a:accent3>
        <a:srgbClr val="00447C"/>
      </a:accent3>
      <a:accent4>
        <a:srgbClr val="A19589"/>
      </a:accent4>
      <a:accent5>
        <a:srgbClr val="D8D0C7"/>
      </a:accent5>
      <a:accent6>
        <a:srgbClr val="A1DEE9"/>
      </a:accent6>
      <a:hlink>
        <a:srgbClr val="00ADEF"/>
      </a:hlink>
      <a:folHlink>
        <a:srgbClr val="00447C"/>
      </a:folHlink>
    </a:clrScheme>
    <a:fontScheme name="Standar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INTEF Standard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3175" cap="rnd" cmpd="sng" algn="ctr">
          <a:solidFill>
            <a:schemeClr val="phClr"/>
          </a:solidFill>
          <a:prstDash val="solid"/>
        </a:ln>
        <a:ln w="635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  <a:custClrLst>
    <a:custClr name="SINTEF Light Gray">
      <a:srgbClr val="D8D0C7"/>
    </a:custClr>
    <a:custClr name="SINTEF Gray">
      <a:srgbClr val="A19589"/>
    </a:custClr>
    <a:custClr name="SINTEF Light Blue">
      <a:srgbClr val="A1DEE9"/>
    </a:custClr>
    <a:custClr name="SINTEF Cyan">
      <a:srgbClr val="00ADEF"/>
    </a:custClr>
    <a:custClr name="SINTEF Blue">
      <a:srgbClr val="00447C"/>
    </a:custClr>
    <a:custClr name="SINTEF Light Green">
      <a:srgbClr val="7AC142"/>
    </a:custClr>
    <a:custClr name="SINTEF Green">
      <a:srgbClr val="00853F"/>
    </a:custClr>
    <a:custClr name="SINTEF Yellow">
      <a:srgbClr val="F3EA00"/>
    </a:custClr>
    <a:custClr name="SINTEF Red">
      <a:srgbClr val="E31836"/>
    </a:custClr>
    <a:custClr name="SINTEF Magenta">
      <a:srgbClr val="EC008C"/>
    </a:custClr>
    <a:custClr name="SINTEF Brown">
      <a:srgbClr val="5A471C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SINTEF-KONavn_EN</Template>
  <TotalTime>804</TotalTime>
  <Words>408</Words>
  <Application>Microsoft Office PowerPoint</Application>
  <PresentationFormat>On-screen Show (4:3)</PresentationFormat>
  <Paragraphs>101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SINTEF-KONavn_EN</vt:lpstr>
      <vt:lpstr>PowerPoint Presentation</vt:lpstr>
      <vt:lpstr>Studies on living conditions among people with disabilities</vt:lpstr>
      <vt:lpstr>LC studies in southern Africa</vt:lpstr>
      <vt:lpstr>PowerPoint Presentation</vt:lpstr>
      <vt:lpstr>PowerPoint Presentation</vt:lpstr>
      <vt:lpstr>PowerPoint Presentation</vt:lpstr>
      <vt:lpstr>Results from LC studies in southern Africa (2003 – 2016)</vt:lpstr>
      <vt:lpstr>Results from LC studies in southern Africa (2003 – 2014)</vt:lpstr>
      <vt:lpstr>PowerPoint Presentation</vt:lpstr>
    </vt:vector>
  </TitlesOfParts>
  <Company>SINTEF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Arne Henning Eide</dc:creator>
  <cp:lastModifiedBy>Arne Henning Eide</cp:lastModifiedBy>
  <cp:revision>53</cp:revision>
  <dcterms:created xsi:type="dcterms:W3CDTF">2015-04-15T19:49:22Z</dcterms:created>
  <dcterms:modified xsi:type="dcterms:W3CDTF">2017-05-10T05:08:37Z</dcterms:modified>
</cp:coreProperties>
</file>